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vml" ContentType="application/vnd.openxmlformats-officedocument.vmlDrawing"/>
  <Default Extension="emf" ContentType="image/x-em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embeddings/oleObject3.bin" ContentType="application/vnd.openxmlformats-officedocument.oleObject"/>
  <Override PartName="/ppt/embeddings/oleObject4.bin" ContentType="application/vnd.openxmlformats-officedocument.oleObject"/>
  <Override PartName="/ppt/embeddings/oleObject5.bin" ContentType="application/vnd.openxmlformats-officedocument.oleObject"/>
  <Override PartName="/ppt/embeddings/oleObject6.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9"/>
  </p:notesMasterIdLst>
  <p:sldIdLst>
    <p:sldId id="264" r:id="rId2"/>
    <p:sldId id="268" r:id="rId3"/>
    <p:sldId id="265" r:id="rId4"/>
    <p:sldId id="269" r:id="rId5"/>
    <p:sldId id="270" r:id="rId6"/>
    <p:sldId id="271" r:id="rId7"/>
    <p:sldId id="272" r:id="rId8"/>
    <p:sldId id="267" r:id="rId9"/>
    <p:sldId id="256" r:id="rId10"/>
    <p:sldId id="257" r:id="rId11"/>
    <p:sldId id="258" r:id="rId12"/>
    <p:sldId id="266" r:id="rId13"/>
    <p:sldId id="259" r:id="rId14"/>
    <p:sldId id="260" r:id="rId15"/>
    <p:sldId id="261" r:id="rId16"/>
    <p:sldId id="262" r:id="rId17"/>
    <p:sldId id="263" r:id="rId18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B2B91"/>
    <a:srgbClr val="00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34587" autoAdjust="0"/>
    <p:restoredTop sz="91087" autoAdjust="0"/>
  </p:normalViewPr>
  <p:slideViewPr>
    <p:cSldViewPr>
      <p:cViewPr varScale="1">
        <p:scale>
          <a:sx n="79" d="100"/>
          <a:sy n="79" d="100"/>
        </p:scale>
        <p:origin x="-320" y="-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61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interSettings" Target="printerSettings/printerSettings1.bin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4" Type="http://schemas.openxmlformats.org/officeDocument/2006/relationships/image" Target="../media/image17.emf"/><Relationship Id="rId5" Type="http://schemas.openxmlformats.org/officeDocument/2006/relationships/image" Target="../media/image18.emf"/><Relationship Id="rId6" Type="http://schemas.openxmlformats.org/officeDocument/2006/relationships/image" Target="../media/image19.emf"/><Relationship Id="rId1" Type="http://schemas.openxmlformats.org/officeDocument/2006/relationships/image" Target="../media/image14.emf"/><Relationship Id="rId2" Type="http://schemas.openxmlformats.org/officeDocument/2006/relationships/image" Target="../media/image15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5FFCA113-0588-4274-BF6F-5C1EF80E94D3}" type="datetimeFigureOut">
              <a:rPr lang="en-US" smtClean="0"/>
              <a:pPr/>
              <a:t>4/20/20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6661" tIns="48331" rIns="96661" bIns="48331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2B5EACF0-20D3-4819-93E0-AE58D210574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0918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5218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465219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B56DE-4A98-4FCD-B5B8-70D6719B503A}" type="datetime1">
              <a:rPr lang="en-US" smtClean="0"/>
              <a:t>4/20/20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 smtClean="0"/>
              <a:t>CSE 220 - C Programming | Dr. Fatme El-Moukaddem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1C41EA-5B08-422A-9752-A8400EAD7A3C}" type="datetime1">
              <a:rPr lang="en-US" smtClean="0"/>
              <a:t>4/20/20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 smtClean="0"/>
              <a:t>CSE 220 - C Programming | Dr. Fatme El-Moukaddem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A13AE-0F90-4610-B9EA-FF348F15AE61}" type="datetime1">
              <a:rPr lang="en-US" smtClean="0"/>
              <a:t>4/20/20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 smtClean="0"/>
              <a:t>CSE 220 - C Programming | Dr. Fatme El-Moukaddem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895600" y="6324600"/>
            <a:ext cx="1066800" cy="365125"/>
          </a:xfrm>
        </p:spPr>
        <p:txBody>
          <a:bodyPr/>
          <a:lstStyle/>
          <a:p>
            <a:fld id="{89C04C72-CAC8-43C9-BCC7-5B40615C4129}" type="datetime1">
              <a:rPr lang="en-US" smtClean="0"/>
              <a:t>4/20/20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343400" y="6324600"/>
            <a:ext cx="4343400" cy="365125"/>
          </a:xfrm>
        </p:spPr>
        <p:txBody>
          <a:bodyPr/>
          <a:lstStyle/>
          <a:p>
            <a:pPr algn="r"/>
            <a:r>
              <a:rPr lang="nb-NO" dirty="0" smtClean="0"/>
              <a:t>CSE 220 - C Programming | Dr. Fatme El-Moukaddem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57200" y="6324600"/>
            <a:ext cx="2133600" cy="365125"/>
          </a:xfrm>
        </p:spPr>
        <p:txBody>
          <a:bodyPr/>
          <a:lstStyle>
            <a:lvl1pPr algn="l">
              <a:defRPr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5E2501-0FFE-45D0-B111-3A1E5B2494C0}" type="datetime1">
              <a:rPr lang="en-US" smtClean="0"/>
              <a:t>4/20/20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 smtClean="0"/>
              <a:t>CSE 220 - C Programming | Dr. Fatme El-Moukaddem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2286000" y="6356350"/>
            <a:ext cx="2133600" cy="365125"/>
          </a:xfrm>
        </p:spPr>
        <p:txBody>
          <a:bodyPr/>
          <a:lstStyle/>
          <a:p>
            <a:fld id="{C66ED0ED-6F43-4C69-8081-3447C474C712}" type="datetime1">
              <a:rPr lang="en-US" smtClean="0"/>
              <a:t>4/20/20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724400" y="6356350"/>
            <a:ext cx="3962400" cy="365125"/>
          </a:xfrm>
        </p:spPr>
        <p:txBody>
          <a:bodyPr/>
          <a:lstStyle/>
          <a:p>
            <a:pPr algn="r"/>
            <a:r>
              <a:rPr lang="nb-NO" dirty="0" smtClean="0"/>
              <a:t>CSE 220 - C Programming | Dr. Fatme El-Moukaddem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69900" y="6362700"/>
            <a:ext cx="901700" cy="365125"/>
          </a:xfrm>
        </p:spPr>
        <p:txBody>
          <a:bodyPr/>
          <a:lstStyle/>
          <a:p>
            <a:pPr algn="l"/>
            <a:fld id="{B6F15528-21DE-4FAA-801E-634DDDAF4B2B}" type="slidenum">
              <a:rPr lang="en-US" smtClean="0"/>
              <a:pPr algn="l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8C2AF9-7E95-45CE-89E5-3D37A7558124}" type="datetime1">
              <a:rPr lang="en-US" smtClean="0"/>
              <a:t>4/20/20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 smtClean="0"/>
              <a:t>CSE 220 - C Programming | Dr. Fatme El-Moukaddem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9FB607-9CA2-48AA-BB84-0D01C9283422}" type="datetime1">
              <a:rPr lang="en-US" smtClean="0"/>
              <a:t>4/20/20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 smtClean="0"/>
              <a:t>CSE 220 - C Programming | Dr. Fatme El-Moukaddem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25801-86D7-49C0-9E08-A9BBBE4626F0}" type="datetime1">
              <a:rPr lang="en-US" smtClean="0"/>
              <a:t>4/20/20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 smtClean="0"/>
              <a:t>CSE 220 - C Programming | Dr. Fatme El-Moukaddem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CE8AF-7675-4DF8-B62E-9DB459B9B67C}" type="datetime1">
              <a:rPr lang="en-US" smtClean="0"/>
              <a:t>4/20/20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 smtClean="0"/>
              <a:t>CSE 220 - C Programming | Dr. Fatme El-Moukaddem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3A83-114C-4623-B540-F720AC3208B7}" type="datetime1">
              <a:rPr lang="en-US" smtClean="0"/>
              <a:t>4/20/20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 smtClean="0"/>
              <a:t>CSE 220 - C Programming | Dr. Fatme El-Moukaddem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B76E1D-225C-412E-AE19-0953A2E4D984}" type="datetime1">
              <a:rPr lang="en-US" smtClean="0"/>
              <a:t>4/20/20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nb-NO" smtClean="0"/>
              <a:t>CSE 220 - C Programming | Dr. Fatme El-Moukaddem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emf"/><Relationship Id="rId3" Type="http://schemas.openxmlformats.org/officeDocument/2006/relationships/image" Target="../media/image6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emf"/><Relationship Id="rId3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3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7.emf"/><Relationship Id="rId12" Type="http://schemas.openxmlformats.org/officeDocument/2006/relationships/oleObject" Target="../embeddings/oleObject5.bin"/><Relationship Id="rId13" Type="http://schemas.openxmlformats.org/officeDocument/2006/relationships/image" Target="../media/image18.emf"/><Relationship Id="rId14" Type="http://schemas.openxmlformats.org/officeDocument/2006/relationships/oleObject" Target="../embeddings/oleObject6.bin"/><Relationship Id="rId15" Type="http://schemas.openxmlformats.org/officeDocument/2006/relationships/image" Target="../media/image19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4" Type="http://schemas.openxmlformats.org/officeDocument/2006/relationships/oleObject" Target="../embeddings/oleObject1.bin"/><Relationship Id="rId5" Type="http://schemas.openxmlformats.org/officeDocument/2006/relationships/image" Target="../media/image14.emf"/><Relationship Id="rId6" Type="http://schemas.openxmlformats.org/officeDocument/2006/relationships/oleObject" Target="../embeddings/oleObject2.bin"/><Relationship Id="rId7" Type="http://schemas.openxmlformats.org/officeDocument/2006/relationships/image" Target="../media/image15.emf"/><Relationship Id="rId8" Type="http://schemas.openxmlformats.org/officeDocument/2006/relationships/oleObject" Target="../embeddings/oleObject3.bin"/><Relationship Id="rId9" Type="http://schemas.openxmlformats.org/officeDocument/2006/relationships/image" Target="../media/image16.emf"/><Relationship Id="rId10" Type="http://schemas.openxmlformats.org/officeDocument/2006/relationships/oleObject" Target="../embeddings/oleObject4.bin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Rules for the Final Exam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953000"/>
          </a:xfrm>
        </p:spPr>
        <p:txBody>
          <a:bodyPr>
            <a:normAutofit fontScale="40000" lnSpcReduction="20000"/>
          </a:bodyPr>
          <a:lstStyle/>
          <a:p>
            <a:r>
              <a:rPr lang="en-US" sz="6000" dirty="0" smtClean="0"/>
              <a:t>Closed </a:t>
            </a:r>
            <a:r>
              <a:rPr lang="en-US" sz="6000" dirty="0" smtClean="0"/>
              <a:t>book</a:t>
            </a:r>
            <a:r>
              <a:rPr lang="en-US" sz="6000" dirty="0" smtClean="0"/>
              <a:t>, through </a:t>
            </a:r>
            <a:r>
              <a:rPr lang="en-US" sz="6000" dirty="0"/>
              <a:t>Zoom and Google </a:t>
            </a:r>
            <a:r>
              <a:rPr lang="en-US" sz="6000" dirty="0" smtClean="0"/>
              <a:t>classroom</a:t>
            </a:r>
          </a:p>
          <a:p>
            <a:pPr lvl="1"/>
            <a:r>
              <a:rPr lang="en-US" sz="4500" dirty="0"/>
              <a:t>No electronics, no magnifiers, multiple </a:t>
            </a:r>
            <a:r>
              <a:rPr lang="en-US" sz="4500" dirty="0" smtClean="0"/>
              <a:t>versions</a:t>
            </a:r>
          </a:p>
          <a:p>
            <a:r>
              <a:rPr lang="en-US" sz="6000" dirty="0" smtClean="0"/>
              <a:t>Time: </a:t>
            </a:r>
            <a:r>
              <a:rPr lang="en-US" sz="6000" dirty="0"/>
              <a:t>two hours and </a:t>
            </a:r>
            <a:r>
              <a:rPr lang="en-US" sz="6000" dirty="0" smtClean="0"/>
              <a:t>the same </a:t>
            </a:r>
            <a:r>
              <a:rPr lang="en-US" sz="6000" dirty="0"/>
              <a:t>time as stated on the syllabus</a:t>
            </a:r>
          </a:p>
          <a:p>
            <a:r>
              <a:rPr lang="en-US" sz="6000" dirty="0" smtClean="0"/>
              <a:t>Webcam through Zoom:</a:t>
            </a:r>
          </a:p>
          <a:p>
            <a:pPr lvl="1"/>
            <a:r>
              <a:rPr lang="en-US" sz="4500" dirty="0"/>
              <a:t>R</a:t>
            </a:r>
            <a:r>
              <a:rPr lang="en-US" sz="4500" dirty="0" smtClean="0"/>
              <a:t>eq</a:t>
            </a:r>
            <a:r>
              <a:rPr lang="en-US" sz="4500" dirty="0" smtClean="0"/>
              <a:t>uest a webcam to </a:t>
            </a:r>
            <a:r>
              <a:rPr lang="en-US" sz="4500" dirty="0" smtClean="0"/>
              <a:t>show your face from start to end</a:t>
            </a:r>
          </a:p>
          <a:p>
            <a:pPr lvl="1"/>
            <a:r>
              <a:rPr lang="en-US" sz="4500" dirty="0"/>
              <a:t>Go to restroom before the exam starts</a:t>
            </a:r>
            <a:endParaRPr lang="en-US" sz="6000" dirty="0"/>
          </a:p>
          <a:p>
            <a:pPr lvl="1"/>
            <a:r>
              <a:rPr lang="en-US" sz="4500" dirty="0" smtClean="0"/>
              <a:t>No conversation and connection with any other people till exam ends</a:t>
            </a:r>
          </a:p>
          <a:p>
            <a:r>
              <a:rPr lang="en-US" sz="6000" dirty="0" smtClean="0"/>
              <a:t>Note sheet allowed:</a:t>
            </a:r>
            <a:endParaRPr lang="en-US" sz="6000" dirty="0" smtClean="0"/>
          </a:p>
          <a:p>
            <a:pPr lvl="1"/>
            <a:r>
              <a:rPr lang="en-US" sz="4500" dirty="0" smtClean="0"/>
              <a:t>Letter size, single sheet of paper, two sided</a:t>
            </a:r>
          </a:p>
          <a:p>
            <a:pPr lvl="1"/>
            <a:r>
              <a:rPr lang="en-US" sz="4500" dirty="0" smtClean="0"/>
              <a:t>Write your </a:t>
            </a:r>
            <a:r>
              <a:rPr lang="en-US" sz="4500" dirty="0" smtClean="0"/>
              <a:t>name and ID number on the sheet</a:t>
            </a:r>
          </a:p>
          <a:p>
            <a:pPr lvl="1"/>
            <a:r>
              <a:rPr lang="en-US" sz="4500" dirty="0" smtClean="0"/>
              <a:t>Do </a:t>
            </a:r>
            <a:r>
              <a:rPr lang="en-US" sz="4500" dirty="0" smtClean="0"/>
              <a:t>not copy homework problems or </a:t>
            </a:r>
            <a:r>
              <a:rPr lang="en-US" sz="4500" dirty="0" smtClean="0"/>
              <a:t>solutions on the sheet</a:t>
            </a:r>
          </a:p>
          <a:p>
            <a:r>
              <a:rPr lang="en-US" sz="6000" dirty="0" smtClean="0"/>
              <a:t>Hand in at Google Classroom</a:t>
            </a:r>
          </a:p>
          <a:p>
            <a:pPr marL="457200" lvl="1" indent="0">
              <a:buNone/>
            </a:pPr>
            <a:r>
              <a:rPr lang="en-US" sz="4500" dirty="0" smtClean="0"/>
              <a:t>1. exam </a:t>
            </a:r>
            <a:r>
              <a:rPr lang="en-US" sz="4500" dirty="0"/>
              <a:t>sheet </a:t>
            </a:r>
            <a:r>
              <a:rPr lang="en-US" sz="4500" dirty="0" smtClean="0"/>
              <a:t>(original exam printed or your answer sheet)</a:t>
            </a:r>
          </a:p>
          <a:p>
            <a:pPr marL="457200" lvl="1" indent="0">
              <a:buNone/>
            </a:pPr>
            <a:r>
              <a:rPr lang="en-US" sz="4500" dirty="0" smtClean="0"/>
              <a:t>2. a picture of your MSU ID</a:t>
            </a:r>
          </a:p>
          <a:p>
            <a:pPr marL="457200" lvl="1" indent="0">
              <a:buNone/>
            </a:pPr>
            <a:r>
              <a:rPr lang="en-US" sz="4500" dirty="0" smtClean="0"/>
              <a:t>3. Note sheet (mark </a:t>
            </a:r>
            <a:r>
              <a:rPr lang="en-US" sz="4500" dirty="0"/>
              <a:t>“no sheet” on the </a:t>
            </a:r>
            <a:r>
              <a:rPr lang="en-US" sz="4500" dirty="0" smtClean="0"/>
              <a:t>exam or answer sheet if you do not use a note sheet)</a:t>
            </a:r>
            <a:endParaRPr lang="en-US" sz="4500" dirty="0"/>
          </a:p>
          <a:p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99523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Universal Turing Machine </a:t>
            </a:r>
            <a:r>
              <a:rPr lang="en-US" dirty="0" smtClean="0"/>
              <a:t>(GP!)</a:t>
            </a:r>
            <a:endParaRPr lang="en-US" dirty="0"/>
          </a:p>
        </p:txBody>
      </p:sp>
      <p:pic>
        <p:nvPicPr>
          <p:cNvPr id="10" name="Content Placeholder 9" descr="TM-universal.eps"/>
          <p:cNvPicPr>
            <a:picLocks noGrp="1" noChangeAspect="1"/>
          </p:cNvPicPr>
          <p:nvPr>
            <p:ph sz="half" idx="2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187" r="-2187"/>
          <a:stretch>
            <a:fillRect/>
          </a:stretch>
        </p:blipFill>
        <p:spPr>
          <a:xfrm>
            <a:off x="914400" y="3886200"/>
            <a:ext cx="7264400" cy="2244181"/>
          </a:xfrm>
        </p:spPr>
      </p:pic>
      <p:pic>
        <p:nvPicPr>
          <p:cNvPr id="13" name="Content Placeholder 12" descr="TM.eps"/>
          <p:cNvPicPr>
            <a:picLocks noGrp="1" noChangeAspect="1"/>
          </p:cNvPicPr>
          <p:nvPr>
            <p:ph sz="half" idx="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533" r="-2533"/>
          <a:stretch>
            <a:fillRect/>
          </a:stretch>
        </p:blipFill>
        <p:spPr>
          <a:xfrm>
            <a:off x="1006646" y="1600200"/>
            <a:ext cx="7124700" cy="2235200"/>
          </a:xfrm>
        </p:spPr>
      </p:pic>
      <p:sp>
        <p:nvSpPr>
          <p:cNvPr id="14" name="TextBox 13"/>
          <p:cNvSpPr txBox="1"/>
          <p:nvPr/>
        </p:nvSpPr>
        <p:spPr>
          <a:xfrm>
            <a:off x="914548" y="2311400"/>
            <a:ext cx="20639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0" dirty="0" smtClean="0"/>
              <a:t>The tape has input data</a:t>
            </a:r>
            <a:endParaRPr lang="en-US" b="1" i="0" dirty="0"/>
          </a:p>
        </p:txBody>
      </p:sp>
      <p:sp>
        <p:nvSpPr>
          <p:cNvPr id="15" name="TextBox 14"/>
          <p:cNvSpPr txBox="1"/>
          <p:nvPr/>
        </p:nvSpPr>
        <p:spPr>
          <a:xfrm>
            <a:off x="152400" y="4495800"/>
            <a:ext cx="3741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0" dirty="0" smtClean="0"/>
              <a:t>The tape has </a:t>
            </a:r>
            <a:r>
              <a:rPr lang="en-US" b="1" i="0" dirty="0" smtClean="0">
                <a:solidFill>
                  <a:srgbClr val="FF0000"/>
                </a:solidFill>
              </a:rPr>
              <a:t>input program and data</a:t>
            </a:r>
            <a:endParaRPr lang="en-US" b="1" i="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7965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01077" y="215900"/>
            <a:ext cx="8355772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Control </a:t>
            </a:r>
            <a:r>
              <a:rPr lang="en-US" dirty="0" smtClean="0"/>
              <a:t>of </a:t>
            </a:r>
            <a:r>
              <a:rPr lang="en-US" dirty="0" smtClean="0"/>
              <a:t>a TM</a:t>
            </a:r>
            <a:endParaRPr lang="en-US" dirty="0"/>
          </a:p>
        </p:txBody>
      </p:sp>
      <p:pic>
        <p:nvPicPr>
          <p:cNvPr id="6" name="Content Placeholder 5" descr="TM.pdf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6381" r="-6381"/>
          <a:stretch>
            <a:fillRect/>
          </a:stretch>
        </p:blipFill>
        <p:spPr>
          <a:xfrm>
            <a:off x="596900" y="1524000"/>
            <a:ext cx="7772400" cy="2222500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9300" y="4025900"/>
            <a:ext cx="7721600" cy="37475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066800" y="4419600"/>
            <a:ext cx="395658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0" dirty="0" smtClean="0"/>
              <a:t>Program example: </a:t>
            </a:r>
            <a:br>
              <a:rPr lang="en-US" sz="2400" i="0" dirty="0" smtClean="0"/>
            </a:br>
            <a:r>
              <a:rPr lang="en-US" sz="2400" i="0" dirty="0" smtClean="0"/>
              <a:t>(q1, sigma1) -&gt; (q2, sigma2, R)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/>
              <a:t>(</a:t>
            </a:r>
            <a:r>
              <a:rPr lang="en-US" sz="2400" dirty="0" smtClean="0"/>
              <a:t>q1, </a:t>
            </a:r>
            <a:r>
              <a:rPr lang="en-US" sz="2400" dirty="0"/>
              <a:t>sigma1) -&gt; (</a:t>
            </a:r>
            <a:r>
              <a:rPr lang="en-US" sz="2400" dirty="0" smtClean="0"/>
              <a:t>q3, </a:t>
            </a:r>
            <a:r>
              <a:rPr lang="en-US" sz="2400" dirty="0"/>
              <a:t>sigma2, </a:t>
            </a:r>
            <a:r>
              <a:rPr lang="en-US" sz="2400" dirty="0" smtClean="0"/>
              <a:t>L)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is-IS" sz="2400" dirty="0" smtClean="0"/>
              <a:t>…</a:t>
            </a:r>
            <a:endParaRPr lang="en-US" sz="2400" dirty="0"/>
          </a:p>
          <a:p>
            <a:endParaRPr lang="en-US" sz="2400" i="0" dirty="0"/>
          </a:p>
        </p:txBody>
      </p:sp>
      <p:sp>
        <p:nvSpPr>
          <p:cNvPr id="14" name="TextBox 13"/>
          <p:cNvSpPr txBox="1"/>
          <p:nvPr/>
        </p:nvSpPr>
        <p:spPr>
          <a:xfrm>
            <a:off x="838200" y="5943600"/>
            <a:ext cx="60913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Does that look-up table look like a C program?</a:t>
            </a:r>
            <a:endParaRPr lang="en-US" sz="2400" i="0" dirty="0"/>
          </a:p>
        </p:txBody>
      </p:sp>
    </p:spTree>
    <p:extLst>
      <p:ext uri="{BB962C8B-B14F-4D97-AF65-F5344CB8AC3E}">
        <p14:creationId xmlns:p14="http://schemas.microsoft.com/office/powerpoint/2010/main" val="3748162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New theory in Computer Science:</a:t>
            </a:r>
            <a:br>
              <a:rPr lang="en-US" dirty="0" smtClean="0"/>
            </a:br>
            <a:r>
              <a:rPr lang="en-US" dirty="0" smtClean="0"/>
              <a:t>Convert a Turing Machine into an FA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" y="2438400"/>
            <a:ext cx="5245100" cy="36046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" y="1752600"/>
            <a:ext cx="1964261" cy="36829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" y="3276600"/>
            <a:ext cx="2768600" cy="38216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943600" y="6172200"/>
            <a:ext cx="29400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0" dirty="0" smtClean="0"/>
              <a:t>Weng IJIS 2015, IJCNN 2015</a:t>
            </a:r>
            <a:endParaRPr lang="en-US" sz="2000" i="0" dirty="0"/>
          </a:p>
        </p:txBody>
      </p:sp>
      <p:sp>
        <p:nvSpPr>
          <p:cNvPr id="9" name="TextBox 8"/>
          <p:cNvSpPr txBox="1"/>
          <p:nvPr/>
        </p:nvSpPr>
        <p:spPr>
          <a:xfrm>
            <a:off x="3733800" y="3124200"/>
            <a:ext cx="1143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FA!</a:t>
            </a:r>
            <a:endParaRPr lang="en-US" sz="3200" dirty="0"/>
          </a:p>
        </p:txBody>
      </p:sp>
      <p:sp>
        <p:nvSpPr>
          <p:cNvPr id="10" name="Rectangle 9"/>
          <p:cNvSpPr/>
          <p:nvPr/>
        </p:nvSpPr>
        <p:spPr>
          <a:xfrm>
            <a:off x="609600" y="4038600"/>
            <a:ext cx="4572000" cy="224676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800" dirty="0" smtClean="0"/>
              <a:t>FA Program </a:t>
            </a:r>
            <a:r>
              <a:rPr lang="en-US" sz="2800" dirty="0"/>
              <a:t>example: </a:t>
            </a:r>
            <a:br>
              <a:rPr lang="en-US" sz="2800" dirty="0"/>
            </a:br>
            <a:r>
              <a:rPr lang="en-US" sz="2800" dirty="0"/>
              <a:t>(q1, sigma1) -&gt; </a:t>
            </a:r>
            <a:r>
              <a:rPr lang="en-US" sz="2800" dirty="0" smtClean="0"/>
              <a:t>q2</a:t>
            </a:r>
            <a:r>
              <a:rPr lang="en-US" sz="2800" dirty="0"/>
              <a:t/>
            </a:r>
            <a:br>
              <a:rPr lang="en-US" sz="2800" dirty="0"/>
            </a:br>
            <a:r>
              <a:rPr lang="en-US" sz="2800" dirty="0"/>
              <a:t>(</a:t>
            </a:r>
            <a:r>
              <a:rPr lang="en-US" sz="2800" dirty="0" smtClean="0"/>
              <a:t>q2, </a:t>
            </a:r>
            <a:r>
              <a:rPr lang="en-US" sz="2800" dirty="0"/>
              <a:t>sigma1) -&gt; </a:t>
            </a:r>
            <a:r>
              <a:rPr lang="en-US" sz="2800" dirty="0" smtClean="0"/>
              <a:t>q3</a:t>
            </a:r>
          </a:p>
          <a:p>
            <a:r>
              <a:rPr lang="is-IS" sz="2800" dirty="0" smtClean="0"/>
              <a:t>…</a:t>
            </a:r>
            <a:r>
              <a:rPr lang="en-US" sz="2800" dirty="0"/>
              <a:t/>
            </a:r>
            <a:br>
              <a:rPr lang="en-US" sz="2800" dirty="0"/>
            </a:b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93795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Traditional FA: Symbolic Look-Up Table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7161" b="-17161"/>
          <a:stretch>
            <a:fillRect/>
          </a:stretch>
        </p:blipFill>
        <p:spPr>
          <a:xfrm>
            <a:off x="3059812" y="3581400"/>
            <a:ext cx="5461888" cy="2603500"/>
          </a:xfr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7699" y="1752909"/>
            <a:ext cx="2683519" cy="204439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657600" y="1447800"/>
            <a:ext cx="51816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buFont typeface="Arial"/>
              <a:buChar char="•"/>
            </a:pPr>
            <a:r>
              <a:rPr lang="en-US" sz="2800" b="1" dirty="0" smtClean="0"/>
              <a:t>All symbolic AI: No skull-internal representations!</a:t>
            </a:r>
          </a:p>
          <a:p>
            <a:pPr marL="457200" indent="-457200" algn="l">
              <a:buFont typeface="Arial"/>
              <a:buChar char="•"/>
            </a:pPr>
            <a:r>
              <a:rPr lang="en-US" sz="2800" b="1" dirty="0"/>
              <a:t>M</a:t>
            </a:r>
            <a:r>
              <a:rPr lang="en-US" sz="2800" b="1" dirty="0" smtClean="0"/>
              <a:t>any thought some are      internal but this is wrong!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76918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139700"/>
            <a:ext cx="8051800" cy="1143000"/>
          </a:xfrm>
        </p:spPr>
        <p:txBody>
          <a:bodyPr/>
          <a:lstStyle/>
          <a:p>
            <a:r>
              <a:rPr lang="en-US" sz="4000" dirty="0" smtClean="0"/>
              <a:t>Brain-Like Emergent FA: Patterns Only</a:t>
            </a:r>
            <a:endParaRPr lang="en-US" sz="4800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7161" b="-17161"/>
          <a:stretch>
            <a:fillRect/>
          </a:stretch>
        </p:blipFill>
        <p:spPr>
          <a:xfrm>
            <a:off x="685800" y="1219200"/>
            <a:ext cx="5461888" cy="2603500"/>
          </a:xfr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52600" y="4114800"/>
            <a:ext cx="6946900" cy="215795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81000" y="4419600"/>
            <a:ext cx="2209800" cy="156966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State: </a:t>
            </a:r>
            <a:br>
              <a:rPr lang="en-US" sz="3200" dirty="0" smtClean="0"/>
            </a:br>
            <a:r>
              <a:rPr lang="en-US" sz="3200" dirty="0" smtClean="0"/>
              <a:t>Patterns in</a:t>
            </a:r>
          </a:p>
          <a:p>
            <a:r>
              <a:rPr lang="en-US" sz="3200" dirty="0"/>
              <a:t>m</a:t>
            </a:r>
            <a:r>
              <a:rPr lang="en-US" sz="3200" dirty="0" smtClean="0"/>
              <a:t>uscles!</a:t>
            </a:r>
            <a:endParaRPr lang="en-US" sz="3200" dirty="0"/>
          </a:p>
        </p:txBody>
      </p:sp>
      <p:sp>
        <p:nvSpPr>
          <p:cNvPr id="6" name="TextBox 5"/>
          <p:cNvSpPr txBox="1"/>
          <p:nvPr/>
        </p:nvSpPr>
        <p:spPr>
          <a:xfrm>
            <a:off x="4724400" y="3505200"/>
            <a:ext cx="3853339" cy="58477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 smtClean="0"/>
              <a:t>Inputs: pixels patterns</a:t>
            </a:r>
          </a:p>
        </p:txBody>
      </p:sp>
    </p:spTree>
    <p:extLst>
      <p:ext uri="{BB962C8B-B14F-4D97-AF65-F5344CB8AC3E}">
        <p14:creationId xmlns:p14="http://schemas.microsoft.com/office/powerpoint/2010/main" val="2000460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139700"/>
            <a:ext cx="8051800" cy="1143000"/>
          </a:xfrm>
        </p:spPr>
        <p:txBody>
          <a:bodyPr/>
          <a:lstStyle/>
          <a:p>
            <a:r>
              <a:rPr lang="en-US" sz="3200" dirty="0" smtClean="0"/>
              <a:t>Our</a:t>
            </a:r>
            <a:r>
              <a:rPr lang="en-US" sz="3200" dirty="0" smtClean="0"/>
              <a:t> Developmental </a:t>
            </a:r>
            <a:r>
              <a:rPr lang="en-US" sz="3200" dirty="0" smtClean="0"/>
              <a:t>Network (DN): </a:t>
            </a:r>
            <a:br>
              <a:rPr lang="en-US" sz="3200" dirty="0" smtClean="0"/>
            </a:br>
            <a:r>
              <a:rPr lang="en-US" sz="3200" dirty="0" smtClean="0"/>
              <a:t>Wire Incrementally</a:t>
            </a:r>
            <a:endParaRPr lang="en-US" sz="4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5459" y="1706282"/>
            <a:ext cx="7645400" cy="2550692"/>
          </a:xfrm>
          <a:prstGeom prst="rect">
            <a:avLst/>
          </a:prstGeom>
        </p:spPr>
      </p:pic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25367334"/>
              </p:ext>
            </p:extLst>
          </p:nvPr>
        </p:nvGraphicFramePr>
        <p:xfrm>
          <a:off x="717550" y="4705350"/>
          <a:ext cx="897304" cy="1060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2" name="Equation" r:id="rId4" imgW="419100" imgH="495300" progId="Equation.3">
                  <p:embed/>
                </p:oleObj>
              </mc:Choice>
              <mc:Fallback>
                <p:oleObj name="Equation" r:id="rId4" imgW="419100" imgH="495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17550" y="4705350"/>
                        <a:ext cx="897304" cy="1060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13449828"/>
              </p:ext>
            </p:extLst>
          </p:nvPr>
        </p:nvGraphicFramePr>
        <p:xfrm>
          <a:off x="1858963" y="4699000"/>
          <a:ext cx="977900" cy="1073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3" name="Equation" r:id="rId6" imgW="457200" imgH="495300" progId="Equation.3">
                  <p:embed/>
                </p:oleObj>
              </mc:Choice>
              <mc:Fallback>
                <p:oleObj name="Equation" r:id="rId6" imgW="457200" imgH="495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858963" y="4699000"/>
                        <a:ext cx="977900" cy="1073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96923169"/>
              </p:ext>
            </p:extLst>
          </p:nvPr>
        </p:nvGraphicFramePr>
        <p:xfrm>
          <a:off x="3240088" y="4699000"/>
          <a:ext cx="949325" cy="1073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4" name="Equation" r:id="rId8" imgW="444500" imgH="495300" progId="Equation.3">
                  <p:embed/>
                </p:oleObj>
              </mc:Choice>
              <mc:Fallback>
                <p:oleObj name="Equation" r:id="rId8" imgW="444500" imgH="495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240088" y="4699000"/>
                        <a:ext cx="949325" cy="1073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25719321"/>
              </p:ext>
            </p:extLst>
          </p:nvPr>
        </p:nvGraphicFramePr>
        <p:xfrm>
          <a:off x="4606925" y="4699000"/>
          <a:ext cx="950913" cy="1073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5" name="Equation" r:id="rId10" imgW="444500" imgH="495300" progId="Equation.3">
                  <p:embed/>
                </p:oleObj>
              </mc:Choice>
              <mc:Fallback>
                <p:oleObj name="Equation" r:id="rId10" imgW="444500" imgH="495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606925" y="4699000"/>
                        <a:ext cx="950913" cy="1073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40297740"/>
              </p:ext>
            </p:extLst>
          </p:nvPr>
        </p:nvGraphicFramePr>
        <p:xfrm>
          <a:off x="5975350" y="4699000"/>
          <a:ext cx="950913" cy="1073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6" name="Equation" r:id="rId12" imgW="444500" imgH="495300" progId="Equation.3">
                  <p:embed/>
                </p:oleObj>
              </mc:Choice>
              <mc:Fallback>
                <p:oleObj name="Equation" r:id="rId12" imgW="444500" imgH="495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5975350" y="4699000"/>
                        <a:ext cx="950913" cy="1073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Rectangle 21"/>
          <p:cNvSpPr/>
          <p:nvPr/>
        </p:nvSpPr>
        <p:spPr bwMode="auto">
          <a:xfrm>
            <a:off x="5156200" y="2321113"/>
            <a:ext cx="508000" cy="34290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00" b="0" i="1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 Narrow" charset="0"/>
              <a:ea typeface="ＭＳ Ｐゴシック" charset="0"/>
            </a:endParaRPr>
          </a:p>
        </p:txBody>
      </p:sp>
      <p:sp>
        <p:nvSpPr>
          <p:cNvPr id="23" name="Rectangle 22"/>
          <p:cNvSpPr/>
          <p:nvPr/>
        </p:nvSpPr>
        <p:spPr bwMode="auto">
          <a:xfrm>
            <a:off x="6299200" y="2768600"/>
            <a:ext cx="508000" cy="34290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00" b="0" i="1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 Narrow" charset="0"/>
              <a:ea typeface="ＭＳ Ｐゴシック" charset="0"/>
            </a:endParaRPr>
          </a:p>
        </p:txBody>
      </p:sp>
      <p:graphicFrame>
        <p:nvGraphicFramePr>
          <p:cNvPr id="24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56198828"/>
              </p:ext>
            </p:extLst>
          </p:nvPr>
        </p:nvGraphicFramePr>
        <p:xfrm>
          <a:off x="7346950" y="4699000"/>
          <a:ext cx="923925" cy="1073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7" name="Equation" r:id="rId14" imgW="431800" imgH="495300" progId="Equation.3">
                  <p:embed/>
                </p:oleObj>
              </mc:Choice>
              <mc:Fallback>
                <p:oleObj name="Equation" r:id="rId14" imgW="431800" imgH="495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7346950" y="4699000"/>
                        <a:ext cx="923925" cy="1073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Rectangle 25"/>
          <p:cNvSpPr/>
          <p:nvPr/>
        </p:nvSpPr>
        <p:spPr bwMode="auto">
          <a:xfrm>
            <a:off x="6304429" y="3260913"/>
            <a:ext cx="508000" cy="34290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00" b="0" i="1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 Narrow" charset="0"/>
              <a:ea typeface="ＭＳ Ｐゴシック" charset="0"/>
            </a:endParaRPr>
          </a:p>
        </p:txBody>
      </p:sp>
      <p:sp>
        <p:nvSpPr>
          <p:cNvPr id="27" name="Rectangle 26"/>
          <p:cNvSpPr/>
          <p:nvPr/>
        </p:nvSpPr>
        <p:spPr bwMode="auto">
          <a:xfrm>
            <a:off x="7404100" y="3263155"/>
            <a:ext cx="508000" cy="34290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00" b="0" i="1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 Narrow" charset="0"/>
              <a:ea typeface="ＭＳ Ｐゴシック" charset="0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2835430" y="4838700"/>
            <a:ext cx="391958" cy="476250"/>
            <a:chOff x="2835430" y="4838700"/>
            <a:chExt cx="391958" cy="476250"/>
          </a:xfrm>
        </p:grpSpPr>
        <p:cxnSp>
          <p:nvCxnSpPr>
            <p:cNvPr id="28" name="Straight Arrow Connector 27"/>
            <p:cNvCxnSpPr/>
            <p:nvPr/>
          </p:nvCxnSpPr>
          <p:spPr bwMode="auto">
            <a:xfrm flipV="1">
              <a:off x="2892425" y="5311775"/>
              <a:ext cx="334963" cy="3175"/>
            </a:xfrm>
            <a:prstGeom prst="straightConnector1">
              <a:avLst/>
            </a:pr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9" name="TextBox 28"/>
            <p:cNvSpPr txBox="1"/>
            <p:nvPr/>
          </p:nvSpPr>
          <p:spPr>
            <a:xfrm>
              <a:off x="2835430" y="4838700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Y</a:t>
              </a:r>
              <a:endParaRPr lang="en-US" sz="2400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4175280" y="4838700"/>
            <a:ext cx="391958" cy="476250"/>
            <a:chOff x="2835430" y="4838700"/>
            <a:chExt cx="391958" cy="476250"/>
          </a:xfrm>
        </p:grpSpPr>
        <p:cxnSp>
          <p:nvCxnSpPr>
            <p:cNvPr id="33" name="Straight Arrow Connector 32"/>
            <p:cNvCxnSpPr/>
            <p:nvPr/>
          </p:nvCxnSpPr>
          <p:spPr bwMode="auto">
            <a:xfrm flipV="1">
              <a:off x="2892425" y="5311775"/>
              <a:ext cx="334963" cy="3175"/>
            </a:xfrm>
            <a:prstGeom prst="straightConnector1">
              <a:avLst/>
            </a:pr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34" name="TextBox 33"/>
            <p:cNvSpPr txBox="1"/>
            <p:nvPr/>
          </p:nvSpPr>
          <p:spPr>
            <a:xfrm>
              <a:off x="2835430" y="4838700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Y</a:t>
              </a:r>
              <a:endParaRPr lang="en-US" sz="2400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5562755" y="4838700"/>
            <a:ext cx="391958" cy="476250"/>
            <a:chOff x="2835430" y="4838700"/>
            <a:chExt cx="391958" cy="476250"/>
          </a:xfrm>
        </p:grpSpPr>
        <p:cxnSp>
          <p:nvCxnSpPr>
            <p:cNvPr id="36" name="Straight Arrow Connector 35"/>
            <p:cNvCxnSpPr/>
            <p:nvPr/>
          </p:nvCxnSpPr>
          <p:spPr bwMode="auto">
            <a:xfrm flipV="1">
              <a:off x="2892425" y="5311775"/>
              <a:ext cx="334963" cy="3175"/>
            </a:xfrm>
            <a:prstGeom prst="straightConnector1">
              <a:avLst/>
            </a:pr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37" name="TextBox 36"/>
            <p:cNvSpPr txBox="1"/>
            <p:nvPr/>
          </p:nvSpPr>
          <p:spPr>
            <a:xfrm>
              <a:off x="2835430" y="4838700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Y</a:t>
              </a:r>
              <a:endParaRPr lang="en-US" sz="2400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6940705" y="4838700"/>
            <a:ext cx="391958" cy="476250"/>
            <a:chOff x="2835430" y="4838700"/>
            <a:chExt cx="391958" cy="476250"/>
          </a:xfrm>
        </p:grpSpPr>
        <p:cxnSp>
          <p:nvCxnSpPr>
            <p:cNvPr id="39" name="Straight Arrow Connector 38"/>
            <p:cNvCxnSpPr/>
            <p:nvPr/>
          </p:nvCxnSpPr>
          <p:spPr bwMode="auto">
            <a:xfrm flipV="1">
              <a:off x="2892425" y="5311775"/>
              <a:ext cx="334963" cy="3175"/>
            </a:xfrm>
            <a:prstGeom prst="straightConnector1">
              <a:avLst/>
            </a:pr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40" name="TextBox 39"/>
            <p:cNvSpPr txBox="1"/>
            <p:nvPr/>
          </p:nvSpPr>
          <p:spPr>
            <a:xfrm>
              <a:off x="2835430" y="4838700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Y</a:t>
              </a:r>
              <a:endParaRPr lang="en-US" sz="2400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877351" y="4199743"/>
            <a:ext cx="51422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Y gives skull-internal representations!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409828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6" grpId="0" animBg="1"/>
      <p:bldP spid="2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4800" y="171340"/>
            <a:ext cx="8305799" cy="1143000"/>
          </a:xfrm>
        </p:spPr>
        <p:txBody>
          <a:bodyPr>
            <a:normAutofit fontScale="90000"/>
          </a:bodyPr>
          <a:lstStyle/>
          <a:p>
            <a:r>
              <a:rPr lang="en-US" sz="4800" dirty="0" smtClean="0"/>
              <a:t>GENISAMA for APFGP</a:t>
            </a:r>
            <a:br>
              <a:rPr lang="en-US" sz="4800" dirty="0" smtClean="0"/>
            </a:br>
            <a:r>
              <a:rPr lang="en-US" sz="4000" dirty="0" smtClean="0"/>
              <a:t>(Auto-Programming for General Purposes)</a:t>
            </a:r>
            <a:endParaRPr lang="en-US" sz="48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512486" y="1580163"/>
            <a:ext cx="8277785" cy="4702739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G: Grounded: in the physical world</a:t>
            </a:r>
          </a:p>
          <a:p>
            <a:r>
              <a:rPr lang="en-US" dirty="0" smtClean="0"/>
              <a:t>E: Emergent: in all its representations (patterns)</a:t>
            </a:r>
          </a:p>
          <a:p>
            <a:r>
              <a:rPr lang="en-US" dirty="0" smtClean="0"/>
              <a:t>N: Natural: in use natural images and motors</a:t>
            </a:r>
          </a:p>
          <a:p>
            <a:r>
              <a:rPr lang="en-US" dirty="0" smtClean="0"/>
              <a:t>I: Incremental: learning.  </a:t>
            </a:r>
            <a:r>
              <a:rPr lang="en-US" dirty="0"/>
              <a:t>N</a:t>
            </a:r>
            <a:r>
              <a:rPr lang="en-US" dirty="0" smtClean="0"/>
              <a:t>ot like </a:t>
            </a:r>
            <a:r>
              <a:rPr lang="en-US" dirty="0" err="1" smtClean="0"/>
              <a:t>AlphaGo</a:t>
            </a:r>
            <a:endParaRPr lang="en-US" dirty="0"/>
          </a:p>
          <a:p>
            <a:r>
              <a:rPr lang="en-US" dirty="0" smtClean="0"/>
              <a:t>S: Skull-closed: cannot supervise hidden layers</a:t>
            </a:r>
          </a:p>
          <a:p>
            <a:r>
              <a:rPr lang="en-US" dirty="0" smtClean="0"/>
              <a:t>A: Attentive: Parallel detection &amp; recognition</a:t>
            </a:r>
          </a:p>
          <a:p>
            <a:r>
              <a:rPr lang="en-US" dirty="0" smtClean="0"/>
              <a:t>M: </a:t>
            </a:r>
            <a:r>
              <a:rPr lang="en-US" dirty="0" err="1" smtClean="0"/>
              <a:t>Motivat’n</a:t>
            </a:r>
            <a:r>
              <a:rPr lang="en-US" dirty="0" smtClean="0"/>
              <a:t>: pain, pleasure, uncertainty, novelty</a:t>
            </a:r>
          </a:p>
          <a:p>
            <a:r>
              <a:rPr lang="en-US" dirty="0" smtClean="0"/>
              <a:t>Abstractive:  where, what, scales, goals, intents, </a:t>
            </a:r>
            <a:r>
              <a:rPr lang="is-IS" dirty="0" smtClean="0"/>
              <a:t>… thoughts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01109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Quiz 27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smtClean="0"/>
              <a:t>What is wrong below?</a:t>
            </a:r>
            <a:endParaRPr lang="en-US" dirty="0"/>
          </a:p>
          <a:p>
            <a:pPr marL="514350" indent="-514350">
              <a:buAutoNum type="alphaLcParenBoth"/>
            </a:pPr>
            <a:r>
              <a:rPr lang="en-US" dirty="0" smtClean="0"/>
              <a:t>Compilers do not understand the programs they compile.</a:t>
            </a:r>
          </a:p>
          <a:p>
            <a:pPr marL="514350" indent="-514350">
              <a:buAutoNum type="alphaLcParenBoth"/>
            </a:pPr>
            <a:r>
              <a:rPr lang="en-US" dirty="0" smtClean="0"/>
              <a:t>Machines cannot do debug for general purposes.</a:t>
            </a:r>
          </a:p>
          <a:p>
            <a:pPr marL="514350" indent="-514350">
              <a:buAutoNum type="alphaLcParenBoth"/>
            </a:pPr>
            <a:r>
              <a:rPr lang="en-US" dirty="0" smtClean="0"/>
              <a:t>It is impossible for a machine to conduct Auto-Programming for General Purposes.</a:t>
            </a:r>
          </a:p>
          <a:p>
            <a:pPr marL="514350" indent="-514350">
              <a:buAutoNum type="alphaLcParenBoth"/>
            </a:pPr>
            <a:r>
              <a:rPr lang="en-US" dirty="0" smtClean="0"/>
              <a:t>The existing theorem-proving methods are mainly possible for the first-</a:t>
            </a:r>
            <a:r>
              <a:rPr lang="en-US" smtClean="0"/>
              <a:t>order logic.</a:t>
            </a:r>
            <a:endParaRPr lang="en-US" dirty="0" smtClean="0"/>
          </a:p>
          <a:p>
            <a:pPr marL="514350" indent="-514350">
              <a:buAutoNum type="alphaLcParenBoth"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30519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</a:t>
            </a:r>
            <a:r>
              <a:rPr lang="en-US" dirty="0"/>
              <a:t>L</a:t>
            </a:r>
            <a:r>
              <a:rPr lang="en-US" dirty="0" smtClean="0"/>
              <a:t>ast </a:t>
            </a:r>
            <a:r>
              <a:rPr lang="en-US" dirty="0"/>
              <a:t>W</a:t>
            </a:r>
            <a:r>
              <a:rPr lang="en-US" dirty="0" smtClean="0"/>
              <a:t>eek of the Semester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Today: Programs and computer models</a:t>
            </a:r>
          </a:p>
          <a:p>
            <a:r>
              <a:rPr lang="en-US" dirty="0" smtClean="0"/>
              <a:t>Wednesday: review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33136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Programs and Computer 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Computer languages</a:t>
            </a:r>
          </a:p>
          <a:p>
            <a:pPr lvl="2"/>
            <a:r>
              <a:rPr lang="en-US" dirty="0" smtClean="0"/>
              <a:t>Assembly languages</a:t>
            </a:r>
          </a:p>
          <a:p>
            <a:pPr lvl="2"/>
            <a:r>
              <a:rPr lang="en-US" dirty="0" smtClean="0"/>
              <a:t>Higher level languages: C, C++, Java, Python </a:t>
            </a:r>
            <a:r>
              <a:rPr lang="is-IS" dirty="0" smtClean="0"/>
              <a:t>…</a:t>
            </a:r>
            <a:endParaRPr lang="en-US" dirty="0"/>
          </a:p>
          <a:p>
            <a:r>
              <a:rPr lang="en-US" dirty="0" smtClean="0"/>
              <a:t>Compilers: rules to translate to binary codes</a:t>
            </a:r>
          </a:p>
          <a:p>
            <a:r>
              <a:rPr lang="en-US" dirty="0" smtClean="0"/>
              <a:t>What do we mean by general-purpose computers?</a:t>
            </a:r>
          </a:p>
          <a:p>
            <a:pPr lvl="1"/>
            <a:r>
              <a:rPr lang="en-US" dirty="0" smtClean="0"/>
              <a:t>Is a C language program general purpose (GP)?</a:t>
            </a:r>
          </a:p>
          <a:p>
            <a:pPr lvl="1"/>
            <a:r>
              <a:rPr lang="en-US" dirty="0" smtClean="0"/>
              <a:t>Is the entire collection of all C programs GP</a:t>
            </a:r>
          </a:p>
          <a:p>
            <a:pPr lvl="1"/>
            <a:r>
              <a:rPr lang="en-US" dirty="0" smtClean="0"/>
              <a:t>Did we address GP so far?</a:t>
            </a:r>
            <a:endParaRPr lang="is-I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14930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 of Tasks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778000"/>
            <a:ext cx="7772400" cy="4114800"/>
          </a:xfrm>
        </p:spPr>
        <p:txBody>
          <a:bodyPr/>
          <a:lstStyle/>
          <a:p>
            <a:r>
              <a:rPr lang="en-US" dirty="0" smtClean="0"/>
              <a:t>Vision Guided Navigation, not just laser</a:t>
            </a:r>
            <a:endParaRPr lang="en-US" dirty="0"/>
          </a:p>
          <a:p>
            <a:r>
              <a:rPr lang="en-US" dirty="0" smtClean="0"/>
              <a:t>Audition, not just speech processing</a:t>
            </a:r>
          </a:p>
          <a:p>
            <a:r>
              <a:rPr lang="en-US" dirty="0" smtClean="0"/>
              <a:t>Natural language understanding, not just language processing</a:t>
            </a:r>
            <a:br>
              <a:rPr lang="en-US" dirty="0" smtClean="0"/>
            </a:br>
            <a:r>
              <a:rPr lang="is-IS" dirty="0" smtClean="0"/>
              <a:t>…</a:t>
            </a:r>
          </a:p>
          <a:p>
            <a:r>
              <a:rPr lang="is-IS" dirty="0" smtClean="0"/>
              <a:t>Pattern recognition</a:t>
            </a:r>
          </a:p>
          <a:p>
            <a:r>
              <a:rPr lang="is-IS" dirty="0" smtClean="0"/>
              <a:t>Games (clean problems, not AI problems?)</a:t>
            </a:r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2822544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9100" y="215900"/>
            <a:ext cx="83058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Task Specific: Vision </a:t>
            </a:r>
            <a:r>
              <a:rPr lang="en-US" dirty="0"/>
              <a:t>Guided Navigation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4659" y="1632962"/>
            <a:ext cx="7772400" cy="411480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Pedestrians, cars, traffic signs, shadows </a:t>
            </a:r>
            <a:r>
              <a:rPr lang="is-IS" dirty="0" smtClean="0"/>
              <a:t>…</a:t>
            </a:r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477" y="2367320"/>
            <a:ext cx="8065124" cy="3692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1719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4194" name="Rectangle 2"/>
          <p:cNvSpPr>
            <a:spLocks noGrp="1" noChangeArrowheads="1"/>
          </p:cNvSpPr>
          <p:nvPr>
            <p:ph type="title"/>
          </p:nvPr>
        </p:nvSpPr>
        <p:spPr>
          <a:xfrm>
            <a:off x="190500" y="152400"/>
            <a:ext cx="5041900" cy="1143000"/>
          </a:xfrm>
        </p:spPr>
        <p:txBody>
          <a:bodyPr/>
          <a:lstStyle/>
          <a:p>
            <a:pPr>
              <a:defRPr/>
            </a:pPr>
            <a:r>
              <a:rPr lang="en-US" dirty="0" smtClean="0">
                <a:cs typeface="+mj-cs"/>
              </a:rPr>
              <a:t>Must Auto-Develop</a:t>
            </a:r>
          </a:p>
        </p:txBody>
      </p:sp>
      <p:sp>
        <p:nvSpPr>
          <p:cNvPr id="3464196" name="Rectangle 4"/>
          <p:cNvSpPr>
            <a:spLocks noGrp="1" noChangeArrowheads="1"/>
          </p:cNvSpPr>
          <p:nvPr>
            <p:ph type="body" sz="half" idx="1"/>
          </p:nvPr>
        </p:nvSpPr>
        <p:spPr>
          <a:xfrm>
            <a:off x="487277" y="1528679"/>
            <a:ext cx="4508500" cy="4910182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en-US" sz="2000" dirty="0" smtClean="0">
                <a:cs typeface="+mn-cs"/>
              </a:rPr>
              <a:t>Workshop on Development and Learning, 2000, NSF &amp; DARPA funded</a:t>
            </a:r>
          </a:p>
          <a:p>
            <a:pPr>
              <a:defRPr/>
            </a:pPr>
            <a:r>
              <a:rPr lang="en-US" sz="2000" dirty="0" smtClean="0">
                <a:cs typeface="+mn-cs"/>
              </a:rPr>
              <a:t>Weng et al. Autonomous Mental Develop by Robots and Animals, Science 2001</a:t>
            </a:r>
            <a:r>
              <a:rPr lang="en-US" sz="2000" dirty="0">
                <a:cs typeface="+mn-cs"/>
              </a:rPr>
              <a:t/>
            </a:r>
            <a:br>
              <a:rPr lang="en-US" sz="2000" dirty="0">
                <a:cs typeface="+mn-cs"/>
              </a:rPr>
            </a:br>
            <a:r>
              <a:rPr lang="en-US" sz="2000" dirty="0" smtClean="0">
                <a:cs typeface="+mn-cs"/>
              </a:rPr>
              <a:t>Task-</a:t>
            </a:r>
            <a:r>
              <a:rPr lang="en-US" sz="2000" dirty="0" smtClean="0">
                <a:cs typeface="+mn-cs"/>
              </a:rPr>
              <a:t>nonspecificity! </a:t>
            </a:r>
            <a:endParaRPr lang="en-US" sz="2000" dirty="0">
              <a:cs typeface="+mn-cs"/>
            </a:endParaRPr>
          </a:p>
          <a:p>
            <a:pPr>
              <a:defRPr/>
            </a:pPr>
            <a:r>
              <a:rPr lang="en-US" sz="2000" dirty="0" smtClean="0">
                <a:cs typeface="+mn-cs"/>
              </a:rPr>
              <a:t>“Genome-like” Developmental Network DN, only about 2 pages long</a:t>
            </a:r>
          </a:p>
          <a:p>
            <a:pPr>
              <a:defRPr/>
            </a:pPr>
            <a:r>
              <a:rPr lang="en-US" sz="2000" dirty="0" smtClean="0">
                <a:cs typeface="+mn-cs"/>
              </a:rPr>
              <a:t>IEEE ICDL Conferences</a:t>
            </a:r>
          </a:p>
          <a:p>
            <a:pPr>
              <a:defRPr/>
            </a:pPr>
            <a:r>
              <a:rPr lang="en-US" sz="2000" dirty="0" smtClean="0">
                <a:cs typeface="+mn-cs"/>
              </a:rPr>
              <a:t>IEEE AMD Technical Committee</a:t>
            </a:r>
          </a:p>
          <a:p>
            <a:pPr>
              <a:defRPr/>
            </a:pPr>
            <a:r>
              <a:rPr lang="en-US" sz="2000" dirty="0" smtClean="0">
                <a:cs typeface="+mn-cs"/>
              </a:rPr>
              <a:t>2009 </a:t>
            </a:r>
            <a:r>
              <a:rPr lang="en-US" sz="2000" dirty="0" smtClean="0">
                <a:cs typeface="+mn-cs"/>
              </a:rPr>
              <a:t>IEEE Transactions on AMD</a:t>
            </a:r>
          </a:p>
          <a:p>
            <a:pPr>
              <a:defRPr/>
            </a:pPr>
            <a:r>
              <a:rPr lang="en-US" sz="2000" dirty="0" smtClean="0">
                <a:cs typeface="+mn-cs"/>
              </a:rPr>
              <a:t>Since 2008, WWN-1 through WWN-9</a:t>
            </a:r>
          </a:p>
          <a:p>
            <a:pPr>
              <a:defRPr/>
            </a:pPr>
            <a:r>
              <a:rPr lang="en-US" sz="2000" dirty="0" smtClean="0">
                <a:cs typeface="+mn-cs"/>
              </a:rPr>
              <a:t>APFGP: </a:t>
            </a:r>
            <a:br>
              <a:rPr lang="en-US" sz="2000" dirty="0" smtClean="0">
                <a:cs typeface="+mn-cs"/>
              </a:rPr>
            </a:br>
            <a:r>
              <a:rPr lang="en-US" sz="2000" dirty="0" smtClean="0">
                <a:cs typeface="+mn-cs"/>
              </a:rPr>
              <a:t>Autonomous Programming for General Purposes</a:t>
            </a:r>
            <a:endParaRPr lang="en-US" sz="2000" dirty="0" smtClean="0">
              <a:cs typeface="+mn-c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70500" y="558800"/>
            <a:ext cx="3270893" cy="5598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6054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41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41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41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419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419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419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419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419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64196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APFGP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63518" y="1613583"/>
            <a:ext cx="3810000" cy="4691600"/>
          </a:xfrm>
        </p:spPr>
        <p:txBody>
          <a:bodyPr/>
          <a:lstStyle/>
          <a:p>
            <a:r>
              <a:rPr lang="en-US" dirty="0" smtClean="0"/>
              <a:t>APFGP:  Autonomous Programming for Genera Purposes</a:t>
            </a:r>
          </a:p>
          <a:p>
            <a:r>
              <a:rPr lang="en-US" dirty="0" smtClean="0"/>
              <a:t>Inside skull:  Fully autonomous</a:t>
            </a:r>
          </a:p>
          <a:p>
            <a:r>
              <a:rPr lang="en-US" dirty="0" smtClean="0"/>
              <a:t>Skull closed throughout a life</a:t>
            </a:r>
          </a:p>
          <a:p>
            <a:r>
              <a:rPr lang="en-US" dirty="0" smtClean="0"/>
              <a:t>Outside skull:  nature including humans as teachers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/>
          <a:srcRect t="-31020" b="-3102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253076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Finite Automaton (</a:t>
            </a:r>
            <a:r>
              <a:rPr lang="en-US" sz="3600" dirty="0" smtClean="0"/>
              <a:t>FA)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7161" b="-17161"/>
          <a:stretch>
            <a:fillRect/>
          </a:stretch>
        </p:blipFill>
        <p:spPr>
          <a:xfrm>
            <a:off x="3059812" y="3581400"/>
            <a:ext cx="5461888" cy="2603500"/>
          </a:xfr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7699" y="1752909"/>
            <a:ext cx="2683519" cy="204439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657600" y="1447800"/>
            <a:ext cx="51816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buFont typeface="Arial"/>
              <a:buChar char="•"/>
            </a:pPr>
            <a:r>
              <a:rPr lang="en-US" sz="2800" b="1" dirty="0" smtClean="0"/>
              <a:t>All symbolic AI: No skull-internal representations!</a:t>
            </a:r>
          </a:p>
          <a:p>
            <a:pPr marL="457200" indent="-457200" algn="l">
              <a:buFont typeface="Arial"/>
              <a:buChar char="•"/>
            </a:pPr>
            <a:r>
              <a:rPr lang="en-US" sz="2800" b="1" dirty="0"/>
              <a:t>M</a:t>
            </a:r>
            <a:r>
              <a:rPr lang="en-US" sz="2800" b="1" dirty="0" smtClean="0"/>
              <a:t>any thought some are      internal but this is wrong!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818105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Turing Machine (TM</a:t>
            </a:r>
            <a:r>
              <a:rPr lang="en-US" dirty="0" smtClean="0"/>
              <a:t>): Special Pur</a:t>
            </a:r>
            <a:r>
              <a:rPr lang="en-US" dirty="0" smtClean="0"/>
              <a:t>pose</a:t>
            </a:r>
            <a:endParaRPr lang="en-US" dirty="0"/>
          </a:p>
        </p:txBody>
      </p:sp>
      <p:pic>
        <p:nvPicPr>
          <p:cNvPr id="13" name="Content Placeholder 12" descr="TM.eps"/>
          <p:cNvPicPr>
            <a:picLocks noGrp="1" noChangeAspect="1"/>
          </p:cNvPicPr>
          <p:nvPr>
            <p:ph sz="half"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533" r="-2533"/>
          <a:stretch>
            <a:fillRect/>
          </a:stretch>
        </p:blipFill>
        <p:spPr>
          <a:xfrm>
            <a:off x="1006646" y="1600200"/>
            <a:ext cx="7124700" cy="2235200"/>
          </a:xfrm>
        </p:spPr>
      </p:pic>
      <p:sp>
        <p:nvSpPr>
          <p:cNvPr id="14" name="TextBox 13"/>
          <p:cNvSpPr txBox="1"/>
          <p:nvPr/>
        </p:nvSpPr>
        <p:spPr>
          <a:xfrm>
            <a:off x="914548" y="2311400"/>
            <a:ext cx="20639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0" dirty="0" smtClean="0"/>
              <a:t>The tape has input data</a:t>
            </a:r>
            <a:endParaRPr lang="en-US" b="1" i="0" dirty="0"/>
          </a:p>
        </p:txBody>
      </p:sp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1143000" y="4114801"/>
            <a:ext cx="7315200" cy="2209800"/>
          </a:xfrm>
        </p:spPr>
        <p:txBody>
          <a:bodyPr/>
          <a:lstStyle/>
          <a:p>
            <a:r>
              <a:rPr lang="en-US" dirty="0" smtClean="0"/>
              <a:t>A well-accepted model for digital computers</a:t>
            </a:r>
          </a:p>
          <a:p>
            <a:r>
              <a:rPr lang="en-US" dirty="0" smtClean="0"/>
              <a:t>Simple but rigorous</a:t>
            </a:r>
          </a:p>
          <a:p>
            <a:r>
              <a:rPr lang="en-US" dirty="0" smtClean="0"/>
              <a:t>A unlimited tape, a read-write head,  a look-up table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5173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4089</TotalTime>
  <Words>652</Words>
  <Application>Microsoft Macintosh PowerPoint</Application>
  <PresentationFormat>On-screen Show (4:3)</PresentationFormat>
  <Paragraphs>102</Paragraphs>
  <Slides>17</Slides>
  <Notes>1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9" baseType="lpstr">
      <vt:lpstr>Office Theme</vt:lpstr>
      <vt:lpstr>Equation</vt:lpstr>
      <vt:lpstr>Rules for the Final Exam</vt:lpstr>
      <vt:lpstr>The Last Week of the Semester</vt:lpstr>
      <vt:lpstr>Programs and Computer Models</vt:lpstr>
      <vt:lpstr>Examples of Tasks</vt:lpstr>
      <vt:lpstr>Task Specific: Vision Guided Navigation</vt:lpstr>
      <vt:lpstr>Must Auto-Develop</vt:lpstr>
      <vt:lpstr>APFGP</vt:lpstr>
      <vt:lpstr>Finite Automaton (FA)</vt:lpstr>
      <vt:lpstr>Turing Machine (TM): Special Purpose</vt:lpstr>
      <vt:lpstr>Universal Turing Machine (GP!)</vt:lpstr>
      <vt:lpstr>Control of a TM</vt:lpstr>
      <vt:lpstr>New theory in Computer Science: Convert a Turing Machine into an FA</vt:lpstr>
      <vt:lpstr>Traditional FA: Symbolic Look-Up Table</vt:lpstr>
      <vt:lpstr>Brain-Like Emergent FA: Patterns Only</vt:lpstr>
      <vt:lpstr>Our Developmental Network (DN):  Wire Incrementally</vt:lpstr>
      <vt:lpstr>GENISAMA for APFGP (Auto-Programming for General Purposes)</vt:lpstr>
      <vt:lpstr>Quiz 27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220 – C Programming Fall 2013</dc:title>
  <dc:creator>Fatme Mohammad El-Moukaddem</dc:creator>
  <cp:lastModifiedBy>BMM account</cp:lastModifiedBy>
  <cp:revision>710</cp:revision>
  <dcterms:created xsi:type="dcterms:W3CDTF">2006-08-16T00:00:00Z</dcterms:created>
  <dcterms:modified xsi:type="dcterms:W3CDTF">2020-04-20T16:39:32Z</dcterms:modified>
</cp:coreProperties>
</file>